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6" r:id="rId2"/>
    <p:sldId id="325" r:id="rId3"/>
    <p:sldId id="257" r:id="rId4"/>
    <p:sldId id="258" r:id="rId5"/>
    <p:sldId id="259" r:id="rId6"/>
    <p:sldId id="328" r:id="rId7"/>
    <p:sldId id="327" r:id="rId8"/>
    <p:sldId id="317" r:id="rId9"/>
    <p:sldId id="260" r:id="rId10"/>
    <p:sldId id="324" r:id="rId11"/>
    <p:sldId id="329" r:id="rId12"/>
    <p:sldId id="330" r:id="rId13"/>
    <p:sldId id="261" r:id="rId14"/>
    <p:sldId id="262" r:id="rId15"/>
    <p:sldId id="263" r:id="rId16"/>
    <p:sldId id="264" r:id="rId17"/>
    <p:sldId id="265" r:id="rId18"/>
    <p:sldId id="266" r:id="rId19"/>
    <p:sldId id="332" r:id="rId20"/>
    <p:sldId id="271" r:id="rId21"/>
    <p:sldId id="272" r:id="rId22"/>
    <p:sldId id="273" r:id="rId23"/>
    <p:sldId id="274" r:id="rId24"/>
    <p:sldId id="333" r:id="rId25"/>
    <p:sldId id="275" r:id="rId26"/>
    <p:sldId id="276" r:id="rId27"/>
    <p:sldId id="278" r:id="rId28"/>
    <p:sldId id="279" r:id="rId29"/>
    <p:sldId id="285" r:id="rId30"/>
    <p:sldId id="280" r:id="rId31"/>
    <p:sldId id="282" r:id="rId32"/>
    <p:sldId id="283" r:id="rId33"/>
    <p:sldId id="322" r:id="rId34"/>
    <p:sldId id="321" r:id="rId35"/>
    <p:sldId id="284" r:id="rId36"/>
    <p:sldId id="334" r:id="rId37"/>
    <p:sldId id="335" r:id="rId38"/>
    <p:sldId id="311" r:id="rId39"/>
    <p:sldId id="312" r:id="rId40"/>
    <p:sldId id="313" r:id="rId41"/>
    <p:sldId id="314" r:id="rId42"/>
    <p:sldId id="319" r:id="rId43"/>
    <p:sldId id="320" r:id="rId44"/>
    <p:sldId id="336" r:id="rId45"/>
    <p:sldId id="293" r:id="rId46"/>
    <p:sldId id="294" r:id="rId47"/>
    <p:sldId id="295" r:id="rId48"/>
    <p:sldId id="297" r:id="rId49"/>
    <p:sldId id="337" r:id="rId50"/>
    <p:sldId id="298" r:id="rId51"/>
    <p:sldId id="338" r:id="rId52"/>
    <p:sldId id="306" r:id="rId53"/>
    <p:sldId id="307" r:id="rId54"/>
    <p:sldId id="309" r:id="rId55"/>
    <p:sldId id="310" r:id="rId56"/>
    <p:sldId id="339" r:id="rId57"/>
    <p:sldId id="288" r:id="rId58"/>
    <p:sldId id="289" r:id="rId59"/>
    <p:sldId id="300" r:id="rId60"/>
    <p:sldId id="301" r:id="rId61"/>
    <p:sldId id="302" r:id="rId62"/>
    <p:sldId id="303" r:id="rId63"/>
    <p:sldId id="340" r:id="rId64"/>
    <p:sldId id="304" r:id="rId65"/>
    <p:sldId id="315" r:id="rId66"/>
    <p:sldId id="316" r:id="rId67"/>
    <p:sldId id="341" r:id="rId68"/>
    <p:sldId id="318" r:id="rId69"/>
    <p:sldId id="32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46142-AAAC-4CA2-BF70-099FE2CB7C6F}">
          <p14:sldIdLst>
            <p14:sldId id="256"/>
            <p14:sldId id="325"/>
            <p14:sldId id="257"/>
            <p14:sldId id="258"/>
            <p14:sldId id="259"/>
            <p14:sldId id="328"/>
            <p14:sldId id="327"/>
            <p14:sldId id="317"/>
            <p14:sldId id="260"/>
            <p14:sldId id="324"/>
            <p14:sldId id="329"/>
            <p14:sldId id="330"/>
            <p14:sldId id="261"/>
            <p14:sldId id="262"/>
            <p14:sldId id="263"/>
            <p14:sldId id="264"/>
            <p14:sldId id="265"/>
            <p14:sldId id="266"/>
            <p14:sldId id="332"/>
            <p14:sldId id="271"/>
            <p14:sldId id="272"/>
            <p14:sldId id="273"/>
            <p14:sldId id="274"/>
            <p14:sldId id="333"/>
            <p14:sldId id="275"/>
            <p14:sldId id="276"/>
            <p14:sldId id="278"/>
            <p14:sldId id="279"/>
            <p14:sldId id="285"/>
            <p14:sldId id="280"/>
            <p14:sldId id="282"/>
            <p14:sldId id="283"/>
            <p14:sldId id="322"/>
            <p14:sldId id="321"/>
            <p14:sldId id="284"/>
            <p14:sldId id="334"/>
            <p14:sldId id="335"/>
            <p14:sldId id="311"/>
            <p14:sldId id="312"/>
            <p14:sldId id="313"/>
            <p14:sldId id="314"/>
            <p14:sldId id="319"/>
            <p14:sldId id="320"/>
            <p14:sldId id="336"/>
            <p14:sldId id="293"/>
            <p14:sldId id="294"/>
            <p14:sldId id="295"/>
            <p14:sldId id="297"/>
            <p14:sldId id="337"/>
            <p14:sldId id="298"/>
            <p14:sldId id="338"/>
            <p14:sldId id="306"/>
            <p14:sldId id="307"/>
            <p14:sldId id="309"/>
            <p14:sldId id="310"/>
            <p14:sldId id="339"/>
            <p14:sldId id="288"/>
            <p14:sldId id="289"/>
            <p14:sldId id="300"/>
            <p14:sldId id="301"/>
            <p14:sldId id="302"/>
            <p14:sldId id="303"/>
            <p14:sldId id="340"/>
            <p14:sldId id="304"/>
            <p14:sldId id="315"/>
            <p14:sldId id="316"/>
            <p14:sldId id="341"/>
            <p14:sldId id="31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BEBD"/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14/11/2020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/>
            <a:fld id="{5D9EC56B-BAB5-45B7-8D3D-3A11A6039DFE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0B693-A507-4A3B-977D-2FEF879A7AAB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7B8F31-91AA-4DBC-8314-685A32F6E647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3092B6-CDED-4D53-869F-F06D293E8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8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972BD7D-58DA-437A-BAB9-8023AC65CBC3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B0124-1273-421C-8B3D-5FAFBC7FDCF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2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7C3855F-EF87-4A3C-BFC6-3973022DB3E1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BC67CE-E703-4C19-B590-C8AB040FD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15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394F2D-03B7-4BE6-986C-E6C0D8E62569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1DD591-8373-4F21-9515-78C49445954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2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2CD16-1540-4B42-9EE4-1C32468B6B6A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CB84DF-2E86-446C-AE44-16E5DE03CB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F67CD9-0D2D-47DC-A803-B28FE3221B22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13A9FF-FCE8-4B6D-A3D1-39C8A6E17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7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2AD980-8BA7-46ED-BF4E-9CD39D9804DF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78092-5152-4B39-A0FC-C681C01AB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08B5A8-2EE5-4D41-9CBF-9D8126A86E3B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7870FE-C166-4618-B4B4-25B23F3486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DB7FFE2-1F51-4EE3-ADA8-F9F6CDB49590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B44549-3264-41A5-AE61-3867BE9D3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9255070-AA46-4298-B71F-E9243E9BDC7B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D0BA8-22BB-4811-B8B0-69CF638A8E0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32275B7E-799A-4DD7-BD96-E33704206142}" type="datetime1">
              <a:rPr lang="en-US" smtClean="0"/>
              <a:pPr lvl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030529E6-FF67-4196-B00F-2FC5C25F906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2QuXLucH3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markdown.rstudio.com/lesson-2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rmarkdown/#identif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A Masterclass in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Warwick University – November 2020</a:t>
            </a:r>
          </a:p>
          <a:p>
            <a:pPr lvl="0"/>
            <a:r>
              <a:rPr lang="en-GB" dirty="0"/>
              <a:t>Dr Tom August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13DBFE-48B4-47F0-8AED-549C3A42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431" y="901823"/>
            <a:ext cx="2675138" cy="2675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06CA1-5115-49A6-9FCB-91500BC93AD9}"/>
              </a:ext>
            </a:extLst>
          </p:cNvPr>
          <p:cNvSpPr/>
          <p:nvPr/>
        </p:nvSpPr>
        <p:spPr>
          <a:xfrm>
            <a:off x="4438835" y="630315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9920C-EEC5-437F-AEB2-951AB14A4C4E}"/>
              </a:ext>
            </a:extLst>
          </p:cNvPr>
          <p:cNvSpPr/>
          <p:nvPr/>
        </p:nvSpPr>
        <p:spPr>
          <a:xfrm>
            <a:off x="7113975" y="65028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E6B6-3961-4063-AA65-3F18D27AF14B}"/>
              </a:ext>
            </a:extLst>
          </p:cNvPr>
          <p:cNvSpPr/>
          <p:nvPr/>
        </p:nvSpPr>
        <p:spPr>
          <a:xfrm rot="5400000">
            <a:off x="5844469" y="-68727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F9CC5-48EA-45B5-8CCA-4A7C72B651FA}"/>
              </a:ext>
            </a:extLst>
          </p:cNvPr>
          <p:cNvSpPr/>
          <p:nvPr/>
        </p:nvSpPr>
        <p:spPr>
          <a:xfrm rot="5400000">
            <a:off x="6206972" y="2015602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6303015" y="2373976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D14F-18C7-4078-AC46-2A0015C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51" y="2863295"/>
            <a:ext cx="3158146" cy="337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1225629" y="5130270"/>
            <a:ext cx="1422158" cy="142215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cxnSpLocks/>
            <a:stCxn id="6" idx="4"/>
            <a:endCxn id="8" idx="6"/>
          </p:cNvCxnSpPr>
          <p:nvPr/>
        </p:nvCxnSpPr>
        <p:spPr>
          <a:xfrm flipH="1">
            <a:off x="2647787" y="3377154"/>
            <a:ext cx="4156817" cy="246419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5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FB0-EE95-409C-B2A4-98CCCEE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the course materials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AF1C-8977-426E-A209-AD117C5D7196}"/>
              </a:ext>
            </a:extLst>
          </p:cNvPr>
          <p:cNvSpPr txBox="1"/>
          <p:nvPr/>
        </p:nvSpPr>
        <p:spPr>
          <a:xfrm>
            <a:off x="1569615" y="1843713"/>
            <a:ext cx="9527235" cy="45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/>
              <a:t>Open Rstudio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In the console type (I’ll put this in the chat window)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/>
              <a:t> </a:t>
            </a:r>
            <a:r>
              <a:rPr lang="en-GB" sz="2800" dirty="0" err="1"/>
              <a:t>install.packages</a:t>
            </a:r>
            <a:r>
              <a:rPr lang="en-GB" sz="2800" dirty="0"/>
              <a:t>('</a:t>
            </a:r>
            <a:r>
              <a:rPr lang="en-GB" sz="2800" dirty="0" err="1"/>
              <a:t>usethis</a:t>
            </a:r>
            <a:r>
              <a:rPr lang="en-GB" sz="2800" dirty="0"/>
              <a:t>’)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/>
              <a:t> </a:t>
            </a:r>
            <a:r>
              <a:rPr lang="en-GB" sz="2800" dirty="0" err="1"/>
              <a:t>usethis</a:t>
            </a:r>
            <a:r>
              <a:rPr lang="en-GB" sz="2800" dirty="0"/>
              <a:t>::</a:t>
            </a:r>
            <a:r>
              <a:rPr lang="en-GB" sz="2800" dirty="0" err="1"/>
              <a:t>use_course</a:t>
            </a:r>
            <a:r>
              <a:rPr lang="en-GB" sz="2800" dirty="0"/>
              <a:t>('</a:t>
            </a:r>
            <a:r>
              <a:rPr lang="en-GB" sz="2800" dirty="0" err="1"/>
              <a:t>AugustT</a:t>
            </a:r>
            <a:r>
              <a:rPr lang="en-GB" sz="2800" dirty="0"/>
              <a:t>/</a:t>
            </a:r>
            <a:r>
              <a:rPr lang="en-GB" sz="2800" dirty="0" err="1"/>
              <a:t>reproducibility_masterclass</a:t>
            </a:r>
            <a:r>
              <a:rPr lang="en-GB" sz="2800" dirty="0"/>
              <a:t>’)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the destination (unless you really don’t want to!)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remove the zip file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Raise your hand once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59239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AFC1-12E1-464C-B701-8DA2D9AC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1DF9-8406-47B8-9FC7-A415C08B6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039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081814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GB" sz="2400" b="1" i="0" dirty="0">
                <a:solidFill>
                  <a:schemeClr val="accent3"/>
                </a:solidFill>
              </a:rPr>
              <a:t>Reproducibility</a:t>
            </a:r>
            <a:r>
              <a:rPr lang="en-GB" sz="2400" i="0" dirty="0"/>
              <a:t>: A study is reproducible if you can </a:t>
            </a:r>
            <a:r>
              <a:rPr lang="en-GB" sz="2400" b="1" i="0" dirty="0">
                <a:solidFill>
                  <a:schemeClr val="accent3"/>
                </a:solidFill>
              </a:rPr>
              <a:t>take the original data and the computer code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used to analyze the data </a:t>
            </a:r>
            <a:r>
              <a:rPr lang="en-GB" sz="2400" b="1" i="0" dirty="0">
                <a:solidFill>
                  <a:schemeClr val="accent3"/>
                </a:solidFill>
              </a:rPr>
              <a:t>and reproduce all of the numerical findings from the study</a:t>
            </a:r>
            <a:r>
              <a:rPr lang="en-GB" sz="2400" i="0" dirty="0"/>
              <a:t>.</a:t>
            </a:r>
          </a:p>
          <a:p>
            <a:pPr marL="128016" lvl="1" indent="0">
              <a:buNone/>
            </a:pPr>
            <a:endParaRPr lang="en-GB" sz="2400" i="0" dirty="0"/>
          </a:p>
          <a:p>
            <a:pPr lvl="1"/>
            <a:r>
              <a:rPr lang="en-GB" sz="2400" i="0" dirty="0"/>
              <a:t>Replicability: This is the act of </a:t>
            </a:r>
            <a:r>
              <a:rPr lang="en-GB" sz="2400" b="1" i="0" dirty="0">
                <a:solidFill>
                  <a:schemeClr val="accent3"/>
                </a:solidFill>
              </a:rPr>
              <a:t>repeating an entire study, independently of the original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investigator without the use of original data (but generally using the same methods).</a:t>
            </a:r>
          </a:p>
          <a:p>
            <a:pPr lvl="1"/>
            <a:endParaRPr lang="en-GB" sz="2400" i="0" dirty="0"/>
          </a:p>
          <a:p>
            <a:pPr lvl="0"/>
            <a:r>
              <a:rPr lang="en-GB" sz="2400" dirty="0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What are the hallmarks of </a:t>
            </a:r>
            <a:r>
              <a:rPr lang="en-GB" dirty="0">
                <a:solidFill>
                  <a:schemeClr val="accent2"/>
                </a:solidFill>
              </a:rPr>
              <a:t>reproducible</a:t>
            </a:r>
            <a:r>
              <a:rPr lang="en-GB" dirty="0"/>
              <a:t>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9234" y="2827538"/>
            <a:ext cx="9720073" cy="2809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Analyses that are well documented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Files that are well organised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Processes that are coded, rather than carried out manually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Data that is easy to find and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7111" y="2131348"/>
            <a:ext cx="9601200" cy="4141436"/>
          </a:xfrm>
        </p:spPr>
        <p:txBody>
          <a:bodyPr>
            <a:noAutofit/>
          </a:bodyPr>
          <a:lstStyle/>
          <a:p>
            <a:pPr lvl="0"/>
            <a:r>
              <a:rPr lang="en-GB" sz="2400" dirty="0">
                <a:solidFill>
                  <a:schemeClr val="accent3"/>
                </a:solidFill>
              </a:rPr>
              <a:t>For us?</a:t>
            </a:r>
          </a:p>
          <a:p>
            <a:pPr lvl="1"/>
            <a:r>
              <a:rPr lang="en-GB" sz="2400" dirty="0"/>
              <a:t>Your most frequent collaborator is your past self</a:t>
            </a:r>
          </a:p>
          <a:p>
            <a:pPr lvl="1"/>
            <a:r>
              <a:rPr lang="en-GB" sz="2400" dirty="0"/>
              <a:t>Your work is more likely to be used by others if it is reproducible</a:t>
            </a:r>
          </a:p>
          <a:p>
            <a:pPr lvl="1"/>
            <a:r>
              <a:rPr lang="en-GB" sz="2400" dirty="0"/>
              <a:t>You are more likely to avoid errors</a:t>
            </a:r>
          </a:p>
          <a:p>
            <a:pPr lvl="1"/>
            <a:r>
              <a:rPr lang="en-GB" sz="2400" dirty="0"/>
              <a:t>You will save time in the long run (“Can you re-run this?”)</a:t>
            </a:r>
          </a:p>
          <a:p>
            <a:pPr lvl="1"/>
            <a:endParaRPr lang="en-GB" sz="2400" dirty="0"/>
          </a:p>
          <a:p>
            <a:pPr lvl="0"/>
            <a:r>
              <a:rPr lang="en-GB" sz="2400" dirty="0">
                <a:solidFill>
                  <a:schemeClr val="accent2"/>
                </a:solidFill>
              </a:rPr>
              <a:t>For ‘science’</a:t>
            </a:r>
          </a:p>
          <a:p>
            <a:pPr lvl="1"/>
            <a:r>
              <a:rPr lang="en-GB" sz="2400" dirty="0"/>
              <a:t>It is easier to trust studies that are reproducible</a:t>
            </a:r>
          </a:p>
          <a:p>
            <a:pPr lvl="1"/>
            <a:r>
              <a:rPr lang="en-GB" sz="2400" dirty="0"/>
              <a:t>Methods can be shared for effectively</a:t>
            </a:r>
          </a:p>
          <a:p>
            <a:pPr lvl="1"/>
            <a:r>
              <a:rPr lang="en-GB" sz="2400" dirty="0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“To much fanfare, the journal Science published promising developments in stem cell research only to learn months later that the </a:t>
            </a:r>
            <a:r>
              <a:rPr lang="en-GB" b="1" dirty="0">
                <a:solidFill>
                  <a:schemeClr val="accent3"/>
                </a:solidFill>
              </a:rPr>
              <a:t>findings were bogus </a:t>
            </a:r>
            <a:r>
              <a:rPr lang="en-GB" dirty="0"/>
              <a:t>(1). Lancet editors retracted a paper on oral cancer when the editors learned that the researchers had </a:t>
            </a:r>
            <a:r>
              <a:rPr lang="en-GB" b="1" dirty="0">
                <a:solidFill>
                  <a:schemeClr val="accent3"/>
                </a:solidFill>
              </a:rPr>
              <a:t>fabricated their data </a:t>
            </a:r>
            <a:r>
              <a:rPr lang="en-GB" dirty="0"/>
              <a:t>(2). The New England Journal of Medicine published a statement of concern on a drug toxicity study when evidence suggested that the authors had </a:t>
            </a:r>
            <a:r>
              <a:rPr lang="en-GB" b="1" dirty="0">
                <a:solidFill>
                  <a:schemeClr val="accent3"/>
                </a:solidFill>
              </a:rPr>
              <a:t>withheld important adverse outcomes </a:t>
            </a:r>
            <a:r>
              <a:rPr lang="en-GB" dirty="0"/>
              <a:t>(3). Incidents of authors who have not disclosed potential </a:t>
            </a:r>
            <a:r>
              <a:rPr lang="en-GB" b="1" dirty="0">
                <a:solidFill>
                  <a:schemeClr val="accent3"/>
                </a:solidFill>
              </a:rPr>
              <a:t>conflicts of interest </a:t>
            </a:r>
            <a:r>
              <a:rPr lang="en-GB" dirty="0"/>
              <a:t>have prompted JAMA to reinforce its disclosure policies (4–6). Here at Annals, we retracted an article after learning that the lead author had </a:t>
            </a:r>
            <a:r>
              <a:rPr lang="en-GB" b="1" dirty="0">
                <a:solidFill>
                  <a:schemeClr val="accent3"/>
                </a:solidFill>
              </a:rPr>
              <a:t>fabricated the data</a:t>
            </a:r>
            <a:r>
              <a:rPr lang="en-GB" dirty="0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465C5-66E3-4869-869B-D1E83EB7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https://www.youtube.com/watch?v=42QuXLucH3Q</a:t>
            </a:r>
            <a:r>
              <a:rPr lang="en-GB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10126225" cy="4023360"/>
          </a:xfrm>
        </p:spPr>
        <p:txBody>
          <a:bodyPr>
            <a:no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Order files and folders and track your edits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Git and </a:t>
            </a:r>
            <a:r>
              <a:rPr lang="en-GB" sz="2000" dirty="0" err="1"/>
              <a:t>Github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Code everything you do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R, Rstudio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Document as you go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Code commenting,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code reusable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 functions, R packages,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results easy to find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Shiny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BEE-DD7A-4D71-9A54-010FD7D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F84C-5305-4F8F-819C-78FBA307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298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9701-667E-4F95-9310-9E83FFE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E6C4-E790-4986-ADB6-8B56335F2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7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952" y="2084832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Have one folder per project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Organise your files into folders. Typically I have: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Data | Code | Results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Name files clearly, they should be human-readable: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IJKGG.csv | Data.csv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Use plain text files where possible, avoid proprietary formats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Bat_data_2018.xlsx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Add dates to file names, especially data, think about order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</a:t>
            </a:r>
            <a:r>
              <a:rPr lang="en-GB" sz="1900" dirty="0" err="1"/>
              <a:t>Group_data</a:t>
            </a:r>
            <a:r>
              <a:rPr lang="en-GB" sz="1900" dirty="0"/>
              <a:t>_ 20190111.csv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Backup your work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36636" y="1935329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6A59F-CFDB-4A26-9064-EB796BF83A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89836" y="2394985"/>
            <a:ext cx="7321116" cy="4953734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Organise your files into folders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Name files clearly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Use plain text files where possible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Add dates to file names, especially data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Be consistent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6785" y="2394985"/>
            <a:ext cx="3287644" cy="413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6720840" y="5546640"/>
            <a:ext cx="177435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1371600" y="1590709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EDA-5121-4C92-A45D-FAC7A8219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796" y="2579147"/>
            <a:ext cx="9601200" cy="1485900"/>
          </a:xfrm>
        </p:spPr>
        <p:txBody>
          <a:bodyPr/>
          <a:lstStyle/>
          <a:p>
            <a:pPr lvl="0"/>
            <a:r>
              <a:rPr lang="en-GB" sz="8000"/>
              <a:t>Coding etiquette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4BA-8985-463A-B7BB-041E02B2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etiquette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C22-2CE5-44EB-8729-CC8A76C5E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26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dirty="0"/>
              <a:t>Code should be human readable</a:t>
            </a:r>
          </a:p>
          <a:p>
            <a:pPr lvl="1"/>
            <a:r>
              <a:rPr lang="en-GB" sz="2400" dirty="0"/>
              <a:t> You want it to make self to others and yourself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Reading code should not give you a headache</a:t>
            </a:r>
          </a:p>
          <a:p>
            <a:pPr lvl="1"/>
            <a:r>
              <a:rPr lang="en-GB" sz="2400" dirty="0"/>
              <a:t> It is worth taking a little extra time to make it easier to understand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A good resource: </a:t>
            </a:r>
            <a:r>
              <a:rPr lang="en-GB" sz="2800" dirty="0">
                <a:hlinkClick r:id="rId2"/>
              </a:rPr>
              <a:t>Hadley Wickham's R Style Guide</a:t>
            </a:r>
            <a:endParaRPr lang="en-GB" sz="2800" dirty="0"/>
          </a:p>
          <a:p>
            <a:pPr lvl="1"/>
            <a:r>
              <a:rPr lang="en-GB" sz="2400" dirty="0"/>
              <a:t> But… there are a number of different style guides out there and they do disagree quite a lot.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78954"/>
            <a:ext cx="47244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Variables store data and should be nouns [</a:t>
            </a:r>
            <a:r>
              <a:rPr lang="en-GB" sz="2400" i="1" dirty="0" err="1"/>
              <a:t>bat_counts</a:t>
            </a:r>
            <a:r>
              <a:rPr lang="en-GB" sz="2400" dirty="0"/>
              <a:t>], functions do things and should be verbs [</a:t>
            </a:r>
            <a:r>
              <a:rPr lang="en-GB" sz="2400" i="1" dirty="0"/>
              <a:t>mean</a:t>
            </a:r>
            <a:r>
              <a:rPr lang="en-GB" sz="2400" dirty="0"/>
              <a:t>].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Names should be short and descriptive with ‘_’ or CamelCase used to separate words in names.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7034134" y="18372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first_day_of_the_month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chemeClr val="accent3"/>
                </a:solidFill>
                <a:uFillTx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7034134" y="4549680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FFFFFF"/>
                </a:solidFill>
                <a:uFillTx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day_one</a:t>
            </a:r>
            <a:endParaRPr lang="en-GB" sz="3600" b="0" i="0" u="none" strike="noStrike" kern="1200" cap="none" spc="0" baseline="0" dirty="0">
              <a:solidFill>
                <a:schemeClr val="accent2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chemeClr val="accent2"/>
                </a:solidFill>
                <a:uFillTx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sz="2400" dirty="0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3"/>
                </a:solidFill>
              </a:rPr>
              <a:t>average&lt;-mean(feet/12+inches,na.rm=TRUE)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2"/>
                </a:solidFill>
              </a:rPr>
              <a:t>average &lt;- mean(feet / 12 + inches, na.rm = TRUE)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7430894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</a:t>
            </a:r>
            <a:r>
              <a:rPr lang="fr-CH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2312046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09477"/>
            <a:ext cx="10809808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Avoid long lines, that can make it harder to read your code.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dirty="0" err="1">
                <a:solidFill>
                  <a:schemeClr val="accent3"/>
                </a:solidFill>
              </a:rPr>
              <a:t>My_data</a:t>
            </a:r>
            <a:r>
              <a:rPr lang="en-GB" dirty="0">
                <a:solidFill>
                  <a:schemeClr val="accent3"/>
                </a:solidFill>
              </a:rPr>
              <a:t> &lt;- read.csv(path = ‘mydata.csv’, header = TRUE, </a:t>
            </a:r>
            <a:r>
              <a:rPr lang="en-GB" dirty="0" err="1">
                <a:solidFill>
                  <a:schemeClr val="accent3"/>
                </a:solidFill>
              </a:rPr>
              <a:t>sep</a:t>
            </a:r>
            <a:r>
              <a:rPr lang="en-GB" dirty="0">
                <a:solidFill>
                  <a:schemeClr val="accent3"/>
                </a:solidFill>
              </a:rPr>
              <a:t> = ‘,’, </a:t>
            </a:r>
            <a:r>
              <a:rPr lang="en-GB" dirty="0" err="1">
                <a:solidFill>
                  <a:schemeClr val="accent3"/>
                </a:solidFill>
              </a:rPr>
              <a:t>stringsAsFactors</a:t>
            </a:r>
            <a:r>
              <a:rPr lang="en-GB" dirty="0">
                <a:solidFill>
                  <a:schemeClr val="accent3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 err="1">
                <a:solidFill>
                  <a:schemeClr val="accent2"/>
                </a:solidFill>
              </a:rPr>
              <a:t>My_data</a:t>
            </a:r>
            <a:r>
              <a:rPr lang="en-GB" sz="2400" dirty="0">
                <a:solidFill>
                  <a:schemeClr val="accent2"/>
                </a:solidFill>
              </a:rPr>
              <a:t> &lt;- read.csv(path = ‘mydata.csv’,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header = TRUE,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sep</a:t>
            </a:r>
            <a:r>
              <a:rPr lang="en-GB" sz="2400" dirty="0">
                <a:solidFill>
                  <a:schemeClr val="accent2"/>
                </a:solidFill>
              </a:rPr>
              <a:t> = ‘,’,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stringsAsFactors</a:t>
            </a:r>
            <a:r>
              <a:rPr lang="en-GB" sz="2400" dirty="0">
                <a:solidFill>
                  <a:schemeClr val="accent2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0180" y="2415230"/>
            <a:ext cx="9601200" cy="1783909"/>
          </a:xfrm>
        </p:spPr>
        <p:txBody>
          <a:bodyPr/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Computational Ecologist at the Centre for Ecology and Hydrology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Comments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start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with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a ‘#’ and are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ignored</a:t>
            </a:r>
            <a:endParaRPr lang="es-ES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when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you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run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your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RE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fr-RE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Average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mean</a:t>
            </a: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Clearly document what your code does.</a:t>
            </a:r>
          </a:p>
          <a:p>
            <a:pPr marL="0" lvl="0" indent="0">
              <a:buNone/>
            </a:pPr>
            <a:r>
              <a:rPr lang="en-GB" dirty="0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68180" y="2752075"/>
            <a:ext cx="353908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1. Load libraries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2. Load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3. Reformat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10. Save results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1771410"/>
            <a:ext cx="5552004" cy="48301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08919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u="sng" dirty="0"/>
              <a:t>Sections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5461" y="3075858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981" y="3075858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171700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sz="2400" u="sng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CA4F-EA4F-4F17-9642-6948C3A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5" t="3627" b="57508"/>
          <a:stretch/>
        </p:blipFill>
        <p:spPr>
          <a:xfrm>
            <a:off x="1707682" y="3383280"/>
            <a:ext cx="2445572" cy="30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02FD-937C-4B81-8E97-C21E61D6D3E6}"/>
              </a:ext>
            </a:extLst>
          </p:cNvPr>
          <p:cNvSpPr txBox="1"/>
          <p:nvPr/>
        </p:nvSpPr>
        <p:spPr>
          <a:xfrm>
            <a:off x="4977238" y="3857535"/>
            <a:ext cx="633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 has a strong bond to the idea of working directories. The solution is to use R Studio projects, don’t set the working directory manually in R</a:t>
            </a:r>
          </a:p>
        </p:txBody>
      </p:sp>
    </p:spTree>
    <p:extLst>
      <p:ext uri="{BB962C8B-B14F-4D97-AF65-F5344CB8AC3E}">
        <p14:creationId xmlns:p14="http://schemas.microsoft.com/office/powerpoint/2010/main" val="26804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24401" y="2854126"/>
            <a:ext cx="7495499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3_Code_etiquette/Rstudio_cheatsheet.pdf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9381120" y="4356304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9381120" y="4365929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7508753" y="5161209"/>
            <a:ext cx="14911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31"/>
          <a:stretch/>
        </p:blipFill>
        <p:spPr>
          <a:xfrm>
            <a:off x="1039528" y="2313466"/>
            <a:ext cx="5226518" cy="4302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657544" y="1570637"/>
            <a:ext cx="365279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Appropriate names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Spacing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Descriptive comments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Ordered sections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1295397" y="157063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3_Code_etiquette\</a:t>
            </a:r>
            <a:r>
              <a:rPr lang="en-GB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bad_script.R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B1F118-340D-4A85-A4EC-D0232C29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750917-C41D-49E9-89BC-74CFC661BD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50295E70-335F-4FBE-BB5D-95FFF51BF4AD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D31F4731-C69A-414A-A3AB-3960D497D09B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2DA3A8D2-96F8-4A96-AF55-0A43519A983F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B82ECC8-9B25-4EA0-9C5B-E19F04B96489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96976FE9-78F8-41E8-9143-DCB1243331B7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F02B6FB-DA33-43A8-BEFB-6F2CE3BC39C0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25959EE-753A-4955-984B-23995460511F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2D3CA56A-CE1A-46C9-B8E3-483696C539B3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28849449-0891-41F2-8FAB-477B0D6C2825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5D941C58-FA0A-4DE0-8E5D-81551012DC73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9B05C7E4-55F7-43FE-9BD6-A016537480B6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D763549-ED76-49C2-8E0A-8CEF262AA42B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30FBD87-9EAC-4506-961F-9CB3E880550B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DF830DBC-0996-4FA2-A4F5-24D675D834E7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B96FA539-6017-4574-A6EB-97861BD8CB36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9F796F2-C0AA-4648-8931-074F06038E35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D5D7820D-5335-4F59-84BF-17029BA345A8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C285F20E-FD92-4700-938B-C6FE9A2F3ECF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DF65926D-30C1-438D-8BE9-C1D067146AF5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395754C9-D1A2-4CEF-8ECE-83E9DB7307E7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6479094-2C79-4E40-8E84-2DB8886607C9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903F83ED-A54C-4709-951A-576FEA5F1814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436F57E8-28BB-4A07-812D-5DBC63189C75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7E927B45-3967-4752-B619-ED7A3DEBE358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DC5129F0-F25E-46BA-9110-60E81E50778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C35A8E37-6821-46E9-9E6A-A395E5F147DB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27424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A835-8B8E-4E32-B493-22B297DA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Functions,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FD82-777E-4327-9224-DAFC5C3D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9541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are R commands that do things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400" dirty="0"/>
              <a:t>  mean(), read.csv(), plot(), c()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let you share functionality with others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It reduces the length of your scripts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faster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will make you write better code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easier to share and will run consistently, making them more  reproducible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6833546" cy="4502480"/>
            <a:chOff x="2982900" y="1081598"/>
            <a:chExt cx="6833546" cy="4502480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93006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457450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10044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6360" y="1803559"/>
            <a:ext cx="9601200" cy="205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what reproducibility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why reproducibility is important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how to implement reproducibility</a:t>
            </a:r>
            <a:br>
              <a:rPr lang="en-GB" sz="2800" dirty="0"/>
            </a:br>
            <a:r>
              <a:rPr lang="en-GB" sz="2800" dirty="0"/>
              <a:t>     in your own work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endParaRPr lang="en-GB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295400" y="4266196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You wont be an expert in reproducibility</a:t>
            </a: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FFFFFF"/>
                </a:solidFill>
                <a:uFillTx/>
              </a:rPr>
              <a:t>This is a course about reproducibility not about 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647076" y="2253098"/>
            <a:ext cx="7486271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collections of R functions that are connected by a common theme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easy to share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well documented, and often contain ‘vignettes’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‘Published’ packages are put on CRAN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can also be shared via GitHub 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not as hard to write as you might think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Having an R packages can help your reputation as a reproducible researcher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https://hilaryparker.com/2014/04/29/writing-an-r-package-from-scratch/</a:t>
            </a: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50256-749C-4458-8A10-E2603BBA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12506" r="54211" b="6938"/>
          <a:stretch/>
        </p:blipFill>
        <p:spPr>
          <a:xfrm>
            <a:off x="8773152" y="2084832"/>
            <a:ext cx="2902293" cy="432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946487" y="3783514"/>
            <a:ext cx="8717871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your code works today, the same way as yesterday?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Hadley hasn’t broken your package?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if you need to make updates for the latest version of R?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Answer: Unit tests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hlinkClick r:id="rId2"/>
              </a:rPr>
              <a:t>http://r-pkgs.had.co.nz/tests.html</a:t>
            </a: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A31E9-D992-4449-9F71-2C7053F42228}"/>
              </a:ext>
            </a:extLst>
          </p:cNvPr>
          <p:cNvSpPr txBox="1"/>
          <p:nvPr/>
        </p:nvSpPr>
        <p:spPr>
          <a:xfrm>
            <a:off x="1301416" y="2084832"/>
            <a:ext cx="958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</a:rPr>
              <a:t>“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 TESTING</a:t>
            </a:r>
            <a:r>
              <a:rPr lang="en-GB" sz="1800" b="0" i="0" u="none" strike="noStrike" kern="1200" cap="none" spc="0" baseline="0" dirty="0">
                <a:solidFill>
                  <a:schemeClr val="accent2"/>
                </a:solidFill>
                <a:uFillTx/>
              </a:rPr>
              <a:t> 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is a level of software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testing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where individual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units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/ components of a software 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tested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. The purpose is to validate that each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of the software performs as designed. A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is the smallest testable part of any software. It usually has one or a few inputs and usually a single output.” - Google</a:t>
            </a:r>
          </a:p>
          <a:p>
            <a:pPr algn="just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Licenses dictate what you can and cannot do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 ensure people get credit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protect your work financially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can restrict what people can do with your code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8"/>
          <a:stretch/>
        </p:blipFill>
        <p:spPr>
          <a:xfrm>
            <a:off x="3511000" y="840667"/>
            <a:ext cx="7977534" cy="49248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1D0-ABF9-4C97-B95A-6573CA8A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RMArkdown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7368-340B-439E-9945-58DCC0F7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8501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How do you share your code once complete?</a:t>
            </a:r>
          </a:p>
          <a:p>
            <a:pPr lvl="1"/>
            <a:r>
              <a:rPr lang="en-GB" sz="2400" dirty="0"/>
              <a:t>  Code</a:t>
            </a:r>
          </a:p>
          <a:p>
            <a:pPr lvl="1"/>
            <a:r>
              <a:rPr lang="en-GB" sz="2400" dirty="0"/>
              <a:t>  Figures</a:t>
            </a:r>
          </a:p>
          <a:p>
            <a:pPr lvl="1"/>
            <a:r>
              <a:rPr lang="en-GB" sz="2400" dirty="0"/>
              <a:t>  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4265" y="1874623"/>
            <a:ext cx="3643052" cy="47437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08" y="1884932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5538" y="1874623"/>
            <a:ext cx="3394780" cy="48850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27590" y="2319911"/>
            <a:ext cx="9679710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Ensure your work can be reproduced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Document your code as you go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Make edits and re-run your analysis, this can save a LOT of time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Enable others to re-use or change your work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Keeps code, documentation and results all in one place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 dirty="0">
                <a:hlinkClick r:id="rId2"/>
              </a:rPr>
              <a:t>https://rmarkdown.rstudio.com/lesson-2.html</a:t>
            </a:r>
            <a:r>
              <a:rPr lang="en-GB" sz="36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A0DC-9DB0-4EEE-85B2-A06EBAEFA95F}"/>
              </a:ext>
            </a:extLst>
          </p:cNvPr>
          <p:cNvGrpSpPr/>
          <p:nvPr/>
        </p:nvGrpSpPr>
        <p:grpSpPr>
          <a:xfrm>
            <a:off x="1212779" y="2126716"/>
            <a:ext cx="4562380" cy="4254833"/>
            <a:chOff x="2233056" y="1337445"/>
            <a:chExt cx="4562380" cy="425483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EA27D1E-A308-4CEB-AB10-19F4C3B9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545" b="18303"/>
            <a:stretch/>
          </p:blipFill>
          <p:spPr>
            <a:xfrm>
              <a:off x="2233056" y="1337445"/>
              <a:ext cx="4562380" cy="4254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D42CE2B-7227-4517-AE2A-171DFF18F67A}"/>
                </a:ext>
              </a:extLst>
            </p:cNvPr>
            <p:cNvSpPr/>
            <p:nvPr/>
          </p:nvSpPr>
          <p:spPr>
            <a:xfrm>
              <a:off x="3336636" y="2320531"/>
              <a:ext cx="1487052" cy="1874986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31532A-A7AB-479A-9E7F-A2E367BDE4A5}"/>
              </a:ext>
            </a:extLst>
          </p:cNvPr>
          <p:cNvSpPr txBox="1"/>
          <p:nvPr/>
        </p:nvSpPr>
        <p:spPr>
          <a:xfrm>
            <a:off x="6416843" y="2126716"/>
            <a:ext cx="4990457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Work through the tutorial from ‘How it works’ to ‘Notebooks’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You don’t need to download the files, I have placed them in you Rstudio project already: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4_R_Markdown\Tutorial_files</a:t>
            </a:r>
            <a:r>
              <a:rPr lang="en-GB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C000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20 Minutes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4_R_Markdown/R_markdown_cheatsheet.pdf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3540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73712"/>
              </p:ext>
            </p:extLst>
          </p:nvPr>
        </p:nvGraphicFramePr>
        <p:xfrm>
          <a:off x="3469955" y="1976517"/>
          <a:ext cx="5606668" cy="42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Worksheet" r:id="rId3" imgW="5476831" imgH="4343341" progId="Excel.Sheet.12">
                  <p:embed/>
                </p:oleObj>
              </mc:Choice>
              <mc:Fallback>
                <p:oleObj name="Worksheet" r:id="rId3" imgW="5476831" imgH="4343341" progId="Excel.Sheet.1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55" y="1976517"/>
                        <a:ext cx="5606668" cy="4220763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 dirty="0"/>
              <a:t>Convert a script to R markdown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DD78C-AE0A-4524-AF79-671520F3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20" t="26931" r="19300" b="51403"/>
          <a:stretch/>
        </p:blipFill>
        <p:spPr>
          <a:xfrm>
            <a:off x="625644" y="5053264"/>
            <a:ext cx="6631806" cy="1345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B7E3-092C-4A5A-B409-9A7FB210D475}"/>
              </a:ext>
            </a:extLst>
          </p:cNvPr>
          <p:cNvSpPr txBox="1"/>
          <p:nvPr/>
        </p:nvSpPr>
        <p:spPr>
          <a:xfrm>
            <a:off x="7783628" y="5125757"/>
            <a:ext cx="394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https://ourcodingclub.github.io/tutorials/rmarkdown/#identify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89F0-9CF9-4429-9AFE-C6D9E4AC0330}"/>
              </a:ext>
            </a:extLst>
          </p:cNvPr>
          <p:cNvSpPr txBox="1"/>
          <p:nvPr/>
        </p:nvSpPr>
        <p:spPr>
          <a:xfrm>
            <a:off x="1260909" y="4591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A975-344E-401B-B267-3B81037AF596}"/>
              </a:ext>
            </a:extLst>
          </p:cNvPr>
          <p:cNvSpPr txBox="1"/>
          <p:nvPr/>
        </p:nvSpPr>
        <p:spPr>
          <a:xfrm>
            <a:off x="2675823" y="2454442"/>
            <a:ext cx="688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Walk-through</a:t>
            </a:r>
          </a:p>
          <a:p>
            <a:endParaRPr lang="en-GB" sz="2400" dirty="0"/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Create a fresh R markdown document in R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Load up an R script to convert to R markdown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Follow ‘</a:t>
            </a:r>
            <a:r>
              <a:rPr lang="en-GB" sz="2400" dirty="0" err="1"/>
              <a:t>ourcodingclub</a:t>
            </a:r>
            <a:r>
              <a:rPr lang="en-GB" sz="2400" dirty="0"/>
              <a:t>’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9EA-BE62-4401-A61B-C6FE179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F8983-952C-4CB0-B7FD-F9A9FF3E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9993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 dirty="0"/>
              <a:t>Track changes to files</a:t>
            </a:r>
          </a:p>
          <a:p>
            <a:pPr lvl="0"/>
            <a:r>
              <a:rPr lang="en-GB" dirty="0"/>
              <a:t>No more need for numbering your files</a:t>
            </a:r>
          </a:p>
          <a:p>
            <a:pPr lvl="1"/>
            <a:r>
              <a:rPr lang="en-GB" dirty="0"/>
              <a:t>My_important_data.csv</a:t>
            </a:r>
          </a:p>
          <a:p>
            <a:pPr lvl="1"/>
            <a:r>
              <a:rPr lang="en-GB" dirty="0"/>
              <a:t>My_important_data2.csv</a:t>
            </a:r>
          </a:p>
          <a:p>
            <a:pPr lvl="1"/>
            <a:r>
              <a:rPr lang="en-GB" dirty="0"/>
              <a:t>My_important_data3.csv</a:t>
            </a:r>
          </a:p>
          <a:p>
            <a:pPr lvl="1"/>
            <a:r>
              <a:rPr lang="en-GB" dirty="0"/>
              <a:t>My_important_data4.csv</a:t>
            </a:r>
          </a:p>
          <a:p>
            <a:pPr lvl="0"/>
            <a:r>
              <a:rPr lang="en-GB" dirty="0"/>
              <a:t>‘This was working a couple of days ago…’</a:t>
            </a:r>
          </a:p>
          <a:p>
            <a:pPr lvl="0"/>
            <a:r>
              <a:rPr lang="en-GB" dirty="0"/>
              <a:t>A Facebook timeline for your code</a:t>
            </a:r>
          </a:p>
          <a:p>
            <a:pPr lvl="0"/>
            <a:r>
              <a:rPr lang="en-GB" dirty="0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277" y="2084832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426799"/>
            <a:ext cx="6579830" cy="3581403"/>
          </a:xfrm>
        </p:spPr>
        <p:txBody>
          <a:bodyPr>
            <a:noAutofit/>
          </a:bodyPr>
          <a:lstStyle/>
          <a:p>
            <a:pPr lvl="0"/>
            <a:r>
              <a:rPr lang="en-GB" sz="2400" dirty="0"/>
              <a:t>Have you ever had to merge multiple comments to a document?</a:t>
            </a:r>
          </a:p>
          <a:p>
            <a:pPr lvl="0"/>
            <a:r>
              <a:rPr lang="en-GB" sz="2400" dirty="0"/>
              <a:t>Tracking in Git makes merging comments easy</a:t>
            </a:r>
          </a:p>
          <a:p>
            <a:pPr lvl="0"/>
            <a:r>
              <a:rPr lang="en-GB" sz="2400" dirty="0" err="1"/>
              <a:t>Github</a:t>
            </a:r>
            <a:endParaRPr lang="en-GB" sz="2400" dirty="0"/>
          </a:p>
          <a:p>
            <a:pPr lvl="1"/>
            <a:r>
              <a:rPr lang="en-GB" sz="2400" dirty="0"/>
              <a:t>Like Facebook, for programmes</a:t>
            </a:r>
          </a:p>
          <a:p>
            <a:pPr lvl="1"/>
            <a:r>
              <a:rPr lang="en-GB" sz="2400" dirty="0"/>
              <a:t>… and a bit like </a:t>
            </a:r>
            <a:r>
              <a:rPr lang="en-GB" sz="2400" dirty="0" err="1"/>
              <a:t>dropbox</a:t>
            </a:r>
            <a:endParaRPr lang="en-GB" sz="2400" dirty="0"/>
          </a:p>
          <a:p>
            <a:pPr lvl="1"/>
            <a:r>
              <a:rPr lang="en-GB" sz="2400" dirty="0"/>
              <a:t>… and a bit like Google docs</a:t>
            </a:r>
          </a:p>
          <a:p>
            <a:pPr lvl="0"/>
            <a:r>
              <a:rPr lang="en-GB" sz="2400" dirty="0" err="1"/>
              <a:t>Github</a:t>
            </a:r>
            <a:r>
              <a:rPr lang="en-GB" sz="2400" dirty="0"/>
              <a:t> makes code truly open</a:t>
            </a:r>
          </a:p>
          <a:p>
            <a:pPr lvl="0"/>
            <a:r>
              <a:rPr lang="en-GB" sz="2400" dirty="0"/>
              <a:t>You can view all of the code and all of the history</a:t>
            </a:r>
          </a:p>
          <a:p>
            <a:pPr lvl="0"/>
            <a:endParaRPr lang="en-GB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AF354-C0C1-4891-9A0E-CE17AD0A3324}"/>
              </a:ext>
            </a:extLst>
          </p:cNvPr>
          <p:cNvGrpSpPr/>
          <p:nvPr/>
        </p:nvGrpSpPr>
        <p:grpSpPr>
          <a:xfrm>
            <a:off x="7467912" y="4218075"/>
            <a:ext cx="4101655" cy="1499616"/>
            <a:chOff x="6708808" y="3243714"/>
            <a:chExt cx="4870384" cy="17806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4FB796-E664-4DC9-BC4E-4E29902B81C3}"/>
                </a:ext>
              </a:extLst>
            </p:cNvPr>
            <p:cNvSpPr/>
            <p:nvPr/>
          </p:nvSpPr>
          <p:spPr>
            <a:xfrm>
              <a:off x="6708808" y="3243714"/>
              <a:ext cx="4870384" cy="1780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Image result for github logo">
              <a:extLst>
                <a:ext uri="{FF2B5EF4-FFF2-40B4-BE49-F238E27FC236}">
                  <a16:creationId xmlns:a16="http://schemas.microsoft.com/office/drawing/2014/main" id="{3E17B3EB-35C1-4968-A990-6926385E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93028" y="3370577"/>
              <a:ext cx="4565279" cy="151819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C9AF9-DEF4-43C9-94FD-1DE955C6E345}"/>
              </a:ext>
            </a:extLst>
          </p:cNvPr>
          <p:cNvGrpSpPr/>
          <p:nvPr/>
        </p:nvGrpSpPr>
        <p:grpSpPr>
          <a:xfrm>
            <a:off x="4649678" y="1646468"/>
            <a:ext cx="3045043" cy="2778706"/>
            <a:chOff x="4649678" y="1646468"/>
            <a:chExt cx="3045043" cy="2778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9D17F-33F5-4424-84F2-23E51EF7926D}"/>
                </a:ext>
              </a:extLst>
            </p:cNvPr>
            <p:cNvGrpSpPr/>
            <p:nvPr/>
          </p:nvGrpSpPr>
          <p:grpSpPr>
            <a:xfrm>
              <a:off x="5847358" y="3668452"/>
              <a:ext cx="1763872" cy="681432"/>
              <a:chOff x="5365630" y="5671453"/>
              <a:chExt cx="1763872" cy="681432"/>
            </a:xfrm>
            <a:solidFill>
              <a:schemeClr val="tx1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5D393F-A253-450C-9E63-12300A39DA44}"/>
                  </a:ext>
                </a:extLst>
              </p:cNvPr>
              <p:cNvSpPr/>
              <p:nvPr/>
            </p:nvSpPr>
            <p:spPr>
              <a:xfrm>
                <a:off x="5365630" y="5671453"/>
                <a:ext cx="1763872" cy="681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 descr="Image result for github logo">
                <a:extLst>
                  <a:ext uri="{FF2B5EF4-FFF2-40B4-BE49-F238E27FC236}">
                    <a16:creationId xmlns:a16="http://schemas.microsoft.com/office/drawing/2014/main" id="{D9795E91-68E3-430C-9543-80D85526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1915" y="5737562"/>
                <a:ext cx="1642372" cy="546171"/>
              </a:xfrm>
              <a:prstGeom prst="rect">
                <a:avLst/>
              </a:prstGeom>
              <a:grpFill/>
              <a:ln cap="flat">
                <a:noFill/>
              </a:ln>
            </p:spPr>
          </p:pic>
        </p:grp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A8D22C-1693-427F-9866-83289AF1BA24}"/>
                </a:ext>
              </a:extLst>
            </p:cNvPr>
            <p:cNvSpPr/>
            <p:nvPr/>
          </p:nvSpPr>
          <p:spPr>
            <a:xfrm>
              <a:off x="4649678" y="1646468"/>
              <a:ext cx="3045043" cy="277870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/>
              <a:t>OurCodingClub &gt; Tutorials &gt; Github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0" t="13722" r="14205" b="4466"/>
          <a:stretch>
            <a:fillRect/>
          </a:stretch>
        </p:blipFill>
        <p:spPr>
          <a:xfrm>
            <a:off x="2359243" y="967663"/>
            <a:ext cx="8409444" cy="56106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Interactive Viz using Shiny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5924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420951"/>
            <a:ext cx="4953000" cy="3581403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Papers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Presentations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Poster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Tweet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Code on </a:t>
            </a:r>
            <a:r>
              <a:rPr lang="en-GB" sz="3200" dirty="0" err="1"/>
              <a:t>Github</a:t>
            </a:r>
            <a:endParaRPr lang="en-GB" sz="32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R-package on CRAN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919F-827C-4A22-B8EB-F3A4BA37682A}"/>
              </a:ext>
            </a:extLst>
          </p:cNvPr>
          <p:cNvGrpSpPr/>
          <p:nvPr/>
        </p:nvGrpSpPr>
        <p:grpSpPr>
          <a:xfrm>
            <a:off x="6487430" y="2418077"/>
            <a:ext cx="3282215" cy="3584277"/>
            <a:chOff x="6728062" y="1673846"/>
            <a:chExt cx="4516533" cy="4932190"/>
          </a:xfrm>
        </p:grpSpPr>
        <p:pic>
          <p:nvPicPr>
            <p:cNvPr id="4" name="Picture 2" descr="Image result for twitter">
              <a:extLst>
                <a:ext uri="{FF2B5EF4-FFF2-40B4-BE49-F238E27FC236}">
                  <a16:creationId xmlns:a16="http://schemas.microsoft.com/office/drawing/2014/main" id="{0FA4207E-AFC4-4E09-9948-F428B3DF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728063" y="4211653"/>
              <a:ext cx="4516532" cy="23943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Picture 4" descr="Image result for journal papers">
              <a:extLst>
                <a:ext uri="{FF2B5EF4-FFF2-40B4-BE49-F238E27FC236}">
                  <a16:creationId xmlns:a16="http://schemas.microsoft.com/office/drawing/2014/main" id="{8BA33345-E8FF-438A-8E82-75A3157C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8062" y="1673846"/>
              <a:ext cx="4502917" cy="2788554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 dirty="0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71" y="2729608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17" y="2605576"/>
            <a:ext cx="7017104" cy="338357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203-A69F-4255-A3D2-A6524488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F3E01-D78E-4CEE-B9FA-DED18B11F24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228F-4443-4DD1-82AE-3EA53F6C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5" y="2452723"/>
            <a:ext cx="1951356" cy="151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3EA2-A254-4FD3-96BF-EE2CDC9B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48" y="2452723"/>
            <a:ext cx="4486183" cy="15753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7B29A7-5BDF-4D79-8C5B-CEDD61E81DAB}"/>
              </a:ext>
            </a:extLst>
          </p:cNvPr>
          <p:cNvGrpSpPr/>
          <p:nvPr/>
        </p:nvGrpSpPr>
        <p:grpSpPr>
          <a:xfrm>
            <a:off x="3632574" y="4620126"/>
            <a:ext cx="3586373" cy="1689234"/>
            <a:chOff x="3401568" y="4297680"/>
            <a:chExt cx="3586373" cy="16892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85EB12-5793-463B-BF58-5B104E99FED0}"/>
                </a:ext>
              </a:extLst>
            </p:cNvPr>
            <p:cNvSpPr/>
            <p:nvPr/>
          </p:nvSpPr>
          <p:spPr>
            <a:xfrm>
              <a:off x="3401568" y="4297680"/>
              <a:ext cx="3586373" cy="16892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BC7B6-6B28-42F3-A837-388EAF5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922" y="4433819"/>
              <a:ext cx="3368140" cy="140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dirty="0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User inputs define graph </a:t>
            </a:r>
            <a:r>
              <a:rPr lang="en-GB" sz="2400" u="sng" dirty="0">
                <a:hlinkClick r:id="rId2"/>
              </a:rPr>
              <a:t>http://</a:t>
            </a:r>
            <a:r>
              <a:rPr lang="en-GB" sz="2400" u="sng" dirty="0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There are a range of widgets: </a:t>
            </a:r>
            <a:r>
              <a:rPr lang="en-GB" sz="2400" u="sng" dirty="0">
                <a:hlinkClick r:id="rId3"/>
              </a:rPr>
              <a:t>http://shiny.rstudio.com/gallery/widget-gallery.html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Or with Google charts: </a:t>
            </a:r>
            <a:r>
              <a:rPr lang="en-GB" sz="2400" u="sng" dirty="0">
                <a:hlinkClick r:id="rId4"/>
              </a:rPr>
              <a:t>http://shiny.rstudio.com/gallery/movie-explorer.html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Maps can be done ++ : </a:t>
            </a:r>
            <a:r>
              <a:rPr lang="en-GB" sz="2400" u="sng" dirty="0">
                <a:hlinkClick r:id="rId5"/>
              </a:rPr>
              <a:t>http://shiny.rstudio.com/gallery/superzip-example.html</a:t>
            </a:r>
            <a:endParaRPr lang="en-GB" sz="2400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01" y="1943969"/>
            <a:ext cx="7317998" cy="457374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6_shiny/shiny_cheatsheet.pdf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17520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Practical - Walkthrough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023817" y="1784403"/>
            <a:ext cx="389491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6_Shiny/code/example_01.R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53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1024128" y="1593918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1024128" y="170349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011" y="2521819"/>
            <a:ext cx="3576704" cy="4074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824" y="2521819"/>
            <a:ext cx="3036165" cy="41099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Wrap-up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6789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/>
              <a:t>Karl Broman: </a:t>
            </a:r>
            <a:r>
              <a:rPr lang="en-GB">
                <a:hlinkClick r:id="rId2"/>
              </a:rPr>
              <a:t>https://kbroman.org/</a:t>
            </a:r>
            <a:endParaRPr lang="en-GB"/>
          </a:p>
          <a:p>
            <a:pPr lvl="0"/>
            <a:r>
              <a:rPr lang="en-GB"/>
              <a:t>Coding Club: </a:t>
            </a:r>
            <a:r>
              <a:rPr lang="en-GB">
                <a:hlinkClick r:id="rId3"/>
              </a:rPr>
              <a:t>https://ourcodingclub.github.io/</a:t>
            </a:r>
            <a:endParaRPr lang="en-GB"/>
          </a:p>
          <a:p>
            <a:pPr lvl="0"/>
            <a:r>
              <a:rPr lang="en-GB"/>
              <a:t>Rstudio tutorials: </a:t>
            </a:r>
            <a:r>
              <a:rPr lang="en-GB">
                <a:hlinkClick r:id="rId4"/>
              </a:rPr>
              <a:t>https://www.rstudio.com/online-learning/</a:t>
            </a:r>
            <a:endParaRPr lang="en-GB"/>
          </a:p>
          <a:p>
            <a:pPr lvl="0"/>
            <a:r>
              <a:rPr lang="en-GB"/>
              <a:t>Cheatsheets: </a:t>
            </a:r>
            <a:r>
              <a:rPr lang="en-GB">
                <a:hlinkClick r:id="rId5"/>
              </a:rPr>
              <a:t>https://www.rstudio.com/resources/cheatsheets/</a:t>
            </a:r>
            <a:endParaRPr lang="en-GB"/>
          </a:p>
          <a:p>
            <a:pPr lvl="0"/>
            <a:r>
              <a:rPr lang="en-GB"/>
              <a:t>Webinars: </a:t>
            </a:r>
            <a:r>
              <a:rPr lang="en-GB">
                <a:hlinkClick r:id="rId6"/>
              </a:rPr>
              <a:t>https://resources.rstudio.com/</a:t>
            </a:r>
            <a:endParaRPr lang="en-GB"/>
          </a:p>
          <a:p>
            <a:pPr lvl="0"/>
            <a:r>
              <a:rPr lang="en-GB"/>
              <a:t>A good book: </a:t>
            </a:r>
            <a:r>
              <a:rPr lang="en-GB">
                <a:hlinkClick r:id="rId7"/>
              </a:rPr>
              <a:t>https://github.com/christophergandrud/Rep-Res-Book</a:t>
            </a:r>
            <a:r>
              <a:rPr lang="en-GB"/>
              <a:t> </a:t>
            </a:r>
          </a:p>
          <a:p>
            <a:pPr lvl="0"/>
            <a:r>
              <a:rPr lang="en-GB"/>
              <a:t>Data carpentry: </a:t>
            </a:r>
            <a:r>
              <a:rPr lang="en-GB">
                <a:hlinkClick r:id="rId8"/>
              </a:rPr>
              <a:t>https://datacarpentry.org/rr-workshop/</a:t>
            </a:r>
            <a:r>
              <a:rPr lang="en-GB"/>
              <a:t> </a:t>
            </a:r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6277-9CD3-4AD8-A4C0-E897982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AAC9-0283-46C0-BF93-4B934DA8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71524"/>
            <a:ext cx="9720073" cy="192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Please complete feedback on the Moodle before you leave</a:t>
            </a:r>
          </a:p>
        </p:txBody>
      </p:sp>
    </p:spTree>
    <p:extLst>
      <p:ext uri="{BB962C8B-B14F-4D97-AF65-F5344CB8AC3E}">
        <p14:creationId xmlns:p14="http://schemas.microsoft.com/office/powerpoint/2010/main" val="17796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 dirty="0"/>
              <a:t>Slides</a:t>
            </a:r>
          </a:p>
          <a:p>
            <a:pPr marL="0" lvl="0" indent="0">
              <a:buNone/>
            </a:pPr>
            <a:r>
              <a:rPr lang="en-GB" sz="3200" dirty="0"/>
              <a:t>Practical's</a:t>
            </a:r>
          </a:p>
          <a:p>
            <a:pPr marL="0" lvl="0" indent="0">
              <a:buNone/>
            </a:pPr>
            <a:r>
              <a:rPr lang="en-GB" sz="3200" dirty="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Much of this material is reproduced, using resources shared openly by others, notably Karl Broman, Coding Club, 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08799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4742" y="2131386"/>
            <a:ext cx="4471149" cy="4369286"/>
          </a:xfrm>
        </p:spPr>
        <p:txBody>
          <a:bodyPr/>
          <a:lstStyle/>
          <a:p>
            <a:pPr lvl="0"/>
            <a:r>
              <a:rPr lang="en-GB" dirty="0"/>
              <a:t>There is going to be a mix of slides and practical</a:t>
            </a:r>
          </a:p>
          <a:p>
            <a:pPr lvl="1"/>
            <a:r>
              <a:rPr lang="en-GB" dirty="0"/>
              <a:t>Things will start slide heavy and end practical heavy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This is informal, if you have a question put it in the chat</a:t>
            </a:r>
          </a:p>
          <a:p>
            <a:pPr lvl="1"/>
            <a:r>
              <a:rPr lang="en-GB" dirty="0"/>
              <a:t>There are no stupid questions</a:t>
            </a:r>
          </a:p>
          <a:p>
            <a:pPr lvl="1"/>
            <a:r>
              <a:rPr lang="en-GB" dirty="0"/>
              <a:t>You can catch me in  the practical sessions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7B6DF74-93D6-44DC-BEF0-4B448A5B595E}"/>
              </a:ext>
            </a:extLst>
          </p:cNvPr>
          <p:cNvSpPr txBox="1">
            <a:spLocks/>
          </p:cNvSpPr>
          <p:nvPr/>
        </p:nvSpPr>
        <p:spPr>
          <a:xfrm>
            <a:off x="6596111" y="2122503"/>
            <a:ext cx="4855846" cy="43692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err="1"/>
              <a:t>Practicals</a:t>
            </a:r>
            <a:r>
              <a:rPr lang="en-GB" dirty="0"/>
              <a:t> are designed to help you learn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Work at your own pace, if you don’t finish it doesn’t matter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If you finish early help each other 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lvl="0"/>
            <a:r>
              <a:rPr lang="en-GB" dirty="0"/>
              <a:t>I’m hear to teach, not to solve IT issues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There is only one of me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2C7F8-EB6C-4AAA-ACC6-B27486E89F0A}"/>
              </a:ext>
            </a:extLst>
          </p:cNvPr>
          <p:cNvCxnSpPr/>
          <p:nvPr/>
        </p:nvCxnSpPr>
        <p:spPr>
          <a:xfrm>
            <a:off x="6178859" y="2210541"/>
            <a:ext cx="0" cy="322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3C76A-F1E9-4E25-B0BB-D83243CA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0" t="86731"/>
          <a:stretch/>
        </p:blipFill>
        <p:spPr>
          <a:xfrm>
            <a:off x="5981500" y="4702944"/>
            <a:ext cx="4300426" cy="1540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4495297" y="2425822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5884164" y="4806517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stCxn id="6" idx="4"/>
            <a:endCxn id="8" idx="1"/>
          </p:cNvCxnSpPr>
          <p:nvPr/>
        </p:nvCxnSpPr>
        <p:spPr>
          <a:xfrm>
            <a:off x="4996886" y="3429000"/>
            <a:ext cx="1034190" cy="1524429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6672</TotalTime>
  <Words>2496</Words>
  <Application>Microsoft Office PowerPoint</Application>
  <PresentationFormat>Widescreen</PresentationFormat>
  <Paragraphs>374</Paragraphs>
  <Slides>69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Franklin Gothic Book</vt:lpstr>
      <vt:lpstr>Tw Cen MT</vt:lpstr>
      <vt:lpstr>Tw Cen MT Condensed</vt:lpstr>
      <vt:lpstr>Wingdings</vt:lpstr>
      <vt:lpstr>Wingdings 3</vt:lpstr>
      <vt:lpstr>Integral</vt:lpstr>
      <vt:lpstr>Microsoft Excel Worksheet</vt:lpstr>
      <vt:lpstr>A Masterclass in Reproducibility</vt:lpstr>
      <vt:lpstr>Introductions</vt:lpstr>
      <vt:lpstr>Introductions</vt:lpstr>
      <vt:lpstr>Course Aims</vt:lpstr>
      <vt:lpstr>Timetable</vt:lpstr>
      <vt:lpstr>Course preparation</vt:lpstr>
      <vt:lpstr>Course materials</vt:lpstr>
      <vt:lpstr>Course style</vt:lpstr>
      <vt:lpstr>Introduction to Zoom</vt:lpstr>
      <vt:lpstr>Introduction to Zoom</vt:lpstr>
      <vt:lpstr>Getting all the course materials</vt:lpstr>
      <vt:lpstr>Setting the scene</vt:lpstr>
      <vt:lpstr>Some definitions</vt:lpstr>
      <vt:lpstr>What are the hallmarks of reproducible research?</vt:lpstr>
      <vt:lpstr>Why is reproducibility a good thing?</vt:lpstr>
      <vt:lpstr>Why is reproducibility a good thing?</vt:lpstr>
      <vt:lpstr>A reproducibility crisis</vt:lpstr>
      <vt:lpstr>How do we make our research reproducible?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PowerPoint Presentation</vt:lpstr>
      <vt:lpstr>Functions, packages</vt:lpstr>
      <vt:lpstr>Functions</vt:lpstr>
      <vt:lpstr>Functions</vt:lpstr>
      <vt:lpstr>Packages</vt:lpstr>
      <vt:lpstr>Unit tests</vt:lpstr>
      <vt:lpstr>Licenses</vt:lpstr>
      <vt:lpstr>Licenses</vt:lpstr>
      <vt:lpstr>RMArkdown</vt:lpstr>
      <vt:lpstr>Creating reproducible documents</vt:lpstr>
      <vt:lpstr>Creating reproducible documents</vt:lpstr>
      <vt:lpstr>Creating reproducible documents</vt:lpstr>
      <vt:lpstr>https://rmarkdown.rstudio.com/lesson-2.html </vt:lpstr>
      <vt:lpstr>PowerPoint Presentation</vt:lpstr>
      <vt:lpstr>Convert a script to R markdown</vt:lpstr>
      <vt:lpstr>Git and github</vt:lpstr>
      <vt:lpstr>Version Control</vt:lpstr>
      <vt:lpstr>Version Control</vt:lpstr>
      <vt:lpstr>Version Control</vt:lpstr>
      <vt:lpstr>OurCodingClub &gt; Tutorials &gt; Github</vt:lpstr>
      <vt:lpstr>Interactive Viz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PowerPoint Presentation</vt:lpstr>
      <vt:lpstr>Practical - Walkthrough</vt:lpstr>
      <vt:lpstr>Practical</vt:lpstr>
      <vt:lpstr>Practical</vt:lpstr>
      <vt:lpstr>Wrap-up</vt:lpstr>
      <vt:lpstr>The internet is FULL of useful information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Tom</cp:lastModifiedBy>
  <cp:revision>102</cp:revision>
  <dcterms:created xsi:type="dcterms:W3CDTF">2019-01-12T09:59:46Z</dcterms:created>
  <dcterms:modified xsi:type="dcterms:W3CDTF">2020-11-14T17:07:21Z</dcterms:modified>
</cp:coreProperties>
</file>